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278" r:id="rId7"/>
    <p:sldId id="258" r:id="rId8"/>
    <p:sldId id="259" r:id="rId9"/>
    <p:sldId id="261" r:id="rId10"/>
    <p:sldId id="263" r:id="rId11"/>
    <p:sldId id="267" r:id="rId12"/>
    <p:sldId id="266" r:id="rId13"/>
    <p:sldId id="262" r:id="rId14"/>
    <p:sldId id="281" r:id="rId15"/>
    <p:sldId id="279" r:id="rId16"/>
    <p:sldId id="280" r:id="rId17"/>
    <p:sldId id="264" r:id="rId18"/>
    <p:sldId id="282"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432" autoAdjust="0"/>
  </p:normalViewPr>
  <p:slideViewPr>
    <p:cSldViewPr snapToGrid="0">
      <p:cViewPr varScale="1">
        <p:scale>
          <a:sx n="71" d="100"/>
          <a:sy n="71" d="100"/>
        </p:scale>
        <p:origin x="1090" y="4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2/3/2025</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3" y="1327759"/>
            <a:ext cx="5815271" cy="1929505"/>
          </a:xfrm>
        </p:spPr>
        <p:txBody>
          <a:bodyPr/>
          <a:lstStyle/>
          <a:p>
            <a:r>
              <a:rPr lang="en-US" dirty="0"/>
              <a:t>Telecom – Churn Rate ML</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1552" y="6449989"/>
            <a:ext cx="4989628" cy="816022"/>
          </a:xfrm>
        </p:spPr>
        <p:txBody>
          <a:bodyPr>
            <a:normAutofit/>
          </a:bodyPr>
          <a:lstStyle/>
          <a:p>
            <a:r>
              <a:rPr lang="en-US" sz="1800" dirty="0">
                <a:solidFill>
                  <a:schemeClr val="bg1"/>
                </a:solidFill>
              </a:rPr>
              <a:t>SALMAN FARIS C P</a:t>
            </a:r>
          </a:p>
          <a:p>
            <a:r>
              <a:rPr lang="en-US" dirty="0"/>
              <a:t>​​</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ML MODELING</a:t>
            </a:r>
          </a:p>
        </p:txBody>
      </p:sp>
    </p:spTree>
    <p:extLst>
      <p:ext uri="{BB962C8B-B14F-4D97-AF65-F5344CB8AC3E}">
        <p14:creationId xmlns:p14="http://schemas.microsoft.com/office/powerpoint/2010/main" val="3716496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7E08D-CA38-5874-46B3-C02FC073C97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7477C65-C07B-92AC-31F2-C6224F002350}"/>
              </a:ext>
            </a:extLst>
          </p:cNvPr>
          <p:cNvPicPr>
            <a:picLocks noChangeAspect="1"/>
          </p:cNvPicPr>
          <p:nvPr/>
        </p:nvPicPr>
        <p:blipFill>
          <a:blip r:embed="rId2"/>
          <a:stretch>
            <a:fillRect/>
          </a:stretch>
        </p:blipFill>
        <p:spPr>
          <a:xfrm>
            <a:off x="2385429" y="1421696"/>
            <a:ext cx="7134128" cy="5302800"/>
          </a:xfrm>
          <a:prstGeom prst="rect">
            <a:avLst/>
          </a:prstGeom>
        </p:spPr>
      </p:pic>
      <p:sp>
        <p:nvSpPr>
          <p:cNvPr id="3" name="Title 26">
            <a:extLst>
              <a:ext uri="{FF2B5EF4-FFF2-40B4-BE49-F238E27FC236}">
                <a16:creationId xmlns:a16="http://schemas.microsoft.com/office/drawing/2014/main" id="{12995598-320D-EA7D-FCB5-855C06DBE314}"/>
              </a:ext>
            </a:extLst>
          </p:cNvPr>
          <p:cNvSpPr>
            <a:spLocks noGrp="1"/>
          </p:cNvSpPr>
          <p:nvPr>
            <p:ph type="title"/>
          </p:nvPr>
        </p:nvSpPr>
        <p:spPr>
          <a:xfrm>
            <a:off x="144002" y="611828"/>
            <a:ext cx="7938639" cy="538038"/>
          </a:xfrm>
        </p:spPr>
        <p:txBody>
          <a:bodyPr/>
          <a:lstStyle/>
          <a:p>
            <a:r>
              <a:rPr lang="en-US" dirty="0"/>
              <a:t>Model accuracy train data: </a:t>
            </a:r>
          </a:p>
        </p:txBody>
      </p:sp>
    </p:spTree>
    <p:extLst>
      <p:ext uri="{BB962C8B-B14F-4D97-AF65-F5344CB8AC3E}">
        <p14:creationId xmlns:p14="http://schemas.microsoft.com/office/powerpoint/2010/main" val="2466443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1D95B-BC00-FFEF-A25A-F3776DCAD2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DDA24E7-5AF6-23C1-26FA-CB8070DF0D05}"/>
              </a:ext>
            </a:extLst>
          </p:cNvPr>
          <p:cNvPicPr>
            <a:picLocks noChangeAspect="1"/>
          </p:cNvPicPr>
          <p:nvPr/>
        </p:nvPicPr>
        <p:blipFill>
          <a:blip r:embed="rId2"/>
          <a:stretch>
            <a:fillRect/>
          </a:stretch>
        </p:blipFill>
        <p:spPr>
          <a:xfrm>
            <a:off x="208722" y="1233181"/>
            <a:ext cx="5449060" cy="4391638"/>
          </a:xfrm>
          <a:prstGeom prst="rect">
            <a:avLst/>
          </a:prstGeom>
        </p:spPr>
      </p:pic>
      <p:pic>
        <p:nvPicPr>
          <p:cNvPr id="5" name="Picture 4">
            <a:extLst>
              <a:ext uri="{FF2B5EF4-FFF2-40B4-BE49-F238E27FC236}">
                <a16:creationId xmlns:a16="http://schemas.microsoft.com/office/drawing/2014/main" id="{467897C7-A3F7-1752-29FA-A0DF1AA66985}"/>
              </a:ext>
            </a:extLst>
          </p:cNvPr>
          <p:cNvPicPr>
            <a:picLocks noChangeAspect="1"/>
          </p:cNvPicPr>
          <p:nvPr/>
        </p:nvPicPr>
        <p:blipFill>
          <a:blip r:embed="rId3"/>
          <a:stretch>
            <a:fillRect/>
          </a:stretch>
        </p:blipFill>
        <p:spPr>
          <a:xfrm>
            <a:off x="6096000" y="1673529"/>
            <a:ext cx="5887278" cy="3510941"/>
          </a:xfrm>
          <a:prstGeom prst="rect">
            <a:avLst/>
          </a:prstGeom>
        </p:spPr>
      </p:pic>
      <p:sp>
        <p:nvSpPr>
          <p:cNvPr id="10" name="Title 26">
            <a:extLst>
              <a:ext uri="{FF2B5EF4-FFF2-40B4-BE49-F238E27FC236}">
                <a16:creationId xmlns:a16="http://schemas.microsoft.com/office/drawing/2014/main" id="{1F158BF1-83D8-8825-8421-1BD101F8383E}"/>
              </a:ext>
            </a:extLst>
          </p:cNvPr>
          <p:cNvSpPr>
            <a:spLocks noGrp="1"/>
          </p:cNvSpPr>
          <p:nvPr>
            <p:ph type="title"/>
          </p:nvPr>
        </p:nvSpPr>
        <p:spPr>
          <a:xfrm>
            <a:off x="144002" y="611828"/>
            <a:ext cx="7938639" cy="538038"/>
          </a:xfrm>
        </p:spPr>
        <p:txBody>
          <a:bodyPr/>
          <a:lstStyle/>
          <a:p>
            <a:r>
              <a:rPr lang="en-US" dirty="0"/>
              <a:t>Random Forest Classifier: </a:t>
            </a:r>
          </a:p>
        </p:txBody>
      </p:sp>
    </p:spTree>
    <p:extLst>
      <p:ext uri="{BB962C8B-B14F-4D97-AF65-F5344CB8AC3E}">
        <p14:creationId xmlns:p14="http://schemas.microsoft.com/office/powerpoint/2010/main" val="4158530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22F6F-184C-C7F2-D187-8D57DE782F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0D9183-CB65-1832-9F55-C815419EDEF6}"/>
              </a:ext>
            </a:extLst>
          </p:cNvPr>
          <p:cNvPicPr>
            <a:picLocks noChangeAspect="1"/>
          </p:cNvPicPr>
          <p:nvPr/>
        </p:nvPicPr>
        <p:blipFill>
          <a:blip r:embed="rId2"/>
          <a:stretch>
            <a:fillRect/>
          </a:stretch>
        </p:blipFill>
        <p:spPr>
          <a:xfrm>
            <a:off x="154836" y="1103669"/>
            <a:ext cx="6030167" cy="4801270"/>
          </a:xfrm>
          <a:prstGeom prst="rect">
            <a:avLst/>
          </a:prstGeom>
        </p:spPr>
      </p:pic>
      <p:pic>
        <p:nvPicPr>
          <p:cNvPr id="5" name="Picture 4">
            <a:extLst>
              <a:ext uri="{FF2B5EF4-FFF2-40B4-BE49-F238E27FC236}">
                <a16:creationId xmlns:a16="http://schemas.microsoft.com/office/drawing/2014/main" id="{DE6BDFA5-CDEB-FE54-B864-E7AD201D95C1}"/>
              </a:ext>
            </a:extLst>
          </p:cNvPr>
          <p:cNvPicPr>
            <a:picLocks noChangeAspect="1"/>
          </p:cNvPicPr>
          <p:nvPr/>
        </p:nvPicPr>
        <p:blipFill>
          <a:blip r:embed="rId3"/>
          <a:stretch>
            <a:fillRect/>
          </a:stretch>
        </p:blipFill>
        <p:spPr>
          <a:xfrm>
            <a:off x="6478471" y="1732278"/>
            <a:ext cx="5401429" cy="3785328"/>
          </a:xfrm>
          <a:prstGeom prst="rect">
            <a:avLst/>
          </a:prstGeom>
        </p:spPr>
      </p:pic>
      <p:sp>
        <p:nvSpPr>
          <p:cNvPr id="6" name="Title 5">
            <a:extLst>
              <a:ext uri="{FF2B5EF4-FFF2-40B4-BE49-F238E27FC236}">
                <a16:creationId xmlns:a16="http://schemas.microsoft.com/office/drawing/2014/main" id="{197CAB86-6000-A876-35F4-62688ECF6CC4}"/>
              </a:ext>
            </a:extLst>
          </p:cNvPr>
          <p:cNvSpPr>
            <a:spLocks noGrp="1"/>
          </p:cNvSpPr>
          <p:nvPr>
            <p:ph type="title"/>
          </p:nvPr>
        </p:nvSpPr>
        <p:spPr>
          <a:xfrm>
            <a:off x="3676105" y="303569"/>
            <a:ext cx="7606938" cy="800100"/>
          </a:xfrm>
        </p:spPr>
        <p:txBody>
          <a:bodyPr/>
          <a:lstStyle/>
          <a:p>
            <a:r>
              <a:rPr lang="en-US" dirty="0"/>
              <a:t>CHURN RISK SCORE </a:t>
            </a:r>
          </a:p>
        </p:txBody>
      </p:sp>
    </p:spTree>
    <p:extLst>
      <p:ext uri="{BB962C8B-B14F-4D97-AF65-F5344CB8AC3E}">
        <p14:creationId xmlns:p14="http://schemas.microsoft.com/office/powerpoint/2010/main" val="1866658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D0655E1-D125-D639-5AA0-67811A606955}"/>
              </a:ext>
            </a:extLst>
          </p:cNvPr>
          <p:cNvPicPr>
            <a:picLocks noChangeAspect="1"/>
          </p:cNvPicPr>
          <p:nvPr/>
        </p:nvPicPr>
        <p:blipFill>
          <a:blip r:embed="rId2"/>
          <a:stretch>
            <a:fillRect/>
          </a:stretch>
        </p:blipFill>
        <p:spPr>
          <a:xfrm>
            <a:off x="3826419" y="0"/>
            <a:ext cx="6497053" cy="6858000"/>
          </a:xfrm>
          <a:prstGeom prst="rect">
            <a:avLst/>
          </a:prstGeom>
        </p:spPr>
      </p:pic>
      <p:sp>
        <p:nvSpPr>
          <p:cNvPr id="25" name="Title 5">
            <a:extLst>
              <a:ext uri="{FF2B5EF4-FFF2-40B4-BE49-F238E27FC236}">
                <a16:creationId xmlns:a16="http://schemas.microsoft.com/office/drawing/2014/main" id="{C17CB314-6237-67A6-2E79-658C8FFF9CB0}"/>
              </a:ext>
            </a:extLst>
          </p:cNvPr>
          <p:cNvSpPr>
            <a:spLocks noGrp="1"/>
          </p:cNvSpPr>
          <p:nvPr>
            <p:ph type="title"/>
          </p:nvPr>
        </p:nvSpPr>
        <p:spPr>
          <a:xfrm>
            <a:off x="139877" y="2985955"/>
            <a:ext cx="3457302" cy="557346"/>
          </a:xfrm>
        </p:spPr>
        <p:txBody>
          <a:bodyPr/>
          <a:lstStyle/>
          <a:p>
            <a:r>
              <a:rPr lang="en-US" dirty="0"/>
              <a:t>DEPLOYMENT</a:t>
            </a:r>
          </a:p>
        </p:txBody>
      </p:sp>
    </p:spTree>
    <p:extLst>
      <p:ext uri="{BB962C8B-B14F-4D97-AF65-F5344CB8AC3E}">
        <p14:creationId xmlns:p14="http://schemas.microsoft.com/office/powerpoint/2010/main" val="1423613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83241-354B-A7C6-6D5D-392658E005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7BB1A7F-0B73-4C63-ACE2-8E5038FFF4A8}"/>
              </a:ext>
            </a:extLst>
          </p:cNvPr>
          <p:cNvSpPr txBox="1"/>
          <p:nvPr/>
        </p:nvSpPr>
        <p:spPr>
          <a:xfrm>
            <a:off x="3984170" y="19719"/>
            <a:ext cx="8033657" cy="6894195"/>
          </a:xfrm>
          <a:prstGeom prst="rect">
            <a:avLst/>
          </a:prstGeom>
          <a:noFill/>
        </p:spPr>
        <p:txBody>
          <a:bodyPr wrap="square">
            <a:spAutoFit/>
          </a:bodyPr>
          <a:lstStyle/>
          <a:p>
            <a:r>
              <a:rPr lang="en-IN" dirty="0">
                <a:solidFill>
                  <a:schemeClr val="bg2"/>
                </a:solidFill>
              </a:rPr>
              <a:t> </a:t>
            </a:r>
            <a:r>
              <a:rPr lang="en-IN" sz="2800" b="1" dirty="0">
                <a:solidFill>
                  <a:schemeClr val="bg2"/>
                </a:solidFill>
              </a:rPr>
              <a:t>Conclusion for Telecom Churn Prediction Project:-</a:t>
            </a:r>
          </a:p>
          <a:p>
            <a:r>
              <a:rPr lang="en-IN" dirty="0">
                <a:solidFill>
                  <a:schemeClr val="bg2"/>
                </a:solidFill>
              </a:rPr>
              <a:t> Understanding Churn </a:t>
            </a:r>
            <a:r>
              <a:rPr lang="en-IN" dirty="0" err="1">
                <a:solidFill>
                  <a:schemeClr val="bg2"/>
                </a:solidFill>
              </a:rPr>
              <a:t>Drivers:The</a:t>
            </a:r>
            <a:r>
              <a:rPr lang="en-IN" dirty="0">
                <a:solidFill>
                  <a:schemeClr val="bg2"/>
                </a:solidFill>
              </a:rPr>
              <a:t> project identified key factors influencing customer churn, such as customer service calls, international plan subscription, and usage patterns (e.g., minutes used, number of calls).This insight enables the business to focus on these areas to reduce churn.- Model </a:t>
            </a:r>
            <a:r>
              <a:rPr lang="en-IN" dirty="0" err="1">
                <a:solidFill>
                  <a:schemeClr val="bg2"/>
                </a:solidFill>
              </a:rPr>
              <a:t>Performance:A</a:t>
            </a:r>
            <a:r>
              <a:rPr lang="en-IN" dirty="0">
                <a:solidFill>
                  <a:schemeClr val="bg2"/>
                </a:solidFill>
              </a:rPr>
              <a:t> machine learning model was developed and achieved an accuracy of 95%, effectively classifying customers into "Churn" or "No </a:t>
            </a:r>
            <a:r>
              <a:rPr lang="en-IN" dirty="0" err="1">
                <a:solidFill>
                  <a:schemeClr val="bg2"/>
                </a:solidFill>
              </a:rPr>
              <a:t>Churn."The</a:t>
            </a:r>
            <a:r>
              <a:rPr lang="en-IN" dirty="0">
                <a:solidFill>
                  <a:schemeClr val="bg2"/>
                </a:solidFill>
              </a:rPr>
              <a:t> confusion matrix, precision, recall, and F1-score showed that the model performs well in identifying customers likely to churn.- Risk </a:t>
            </a:r>
            <a:r>
              <a:rPr lang="en-IN" dirty="0" err="1">
                <a:solidFill>
                  <a:schemeClr val="bg2"/>
                </a:solidFill>
              </a:rPr>
              <a:t>Identification:Churn</a:t>
            </a:r>
            <a:r>
              <a:rPr lang="en-IN" dirty="0">
                <a:solidFill>
                  <a:schemeClr val="bg2"/>
                </a:solidFill>
              </a:rPr>
              <a:t> risk scores were generated for each customer. This allows the business to prioritize customers with a high risk of churn and focus retention strategies on </a:t>
            </a:r>
            <a:r>
              <a:rPr lang="en-IN" dirty="0" err="1">
                <a:solidFill>
                  <a:schemeClr val="bg2"/>
                </a:solidFill>
              </a:rPr>
              <a:t>them.A</a:t>
            </a:r>
            <a:r>
              <a:rPr lang="en-IN" dirty="0">
                <a:solidFill>
                  <a:schemeClr val="bg2"/>
                </a:solidFill>
              </a:rPr>
              <a:t> top 10 list of high-risk customers was identified for immediate action.- Actionable </a:t>
            </a:r>
            <a:r>
              <a:rPr lang="en-IN" dirty="0" err="1">
                <a:solidFill>
                  <a:schemeClr val="bg2"/>
                </a:solidFill>
              </a:rPr>
              <a:t>Insights:Customers</a:t>
            </a:r>
            <a:r>
              <a:rPr lang="en-IN" dirty="0">
                <a:solidFill>
                  <a:schemeClr val="bg2"/>
                </a:solidFill>
              </a:rPr>
              <a:t> identified as high-risk should be targeted with personalized retention </a:t>
            </a:r>
            <a:r>
              <a:rPr lang="en-IN" dirty="0" err="1">
                <a:solidFill>
                  <a:schemeClr val="bg2"/>
                </a:solidFill>
              </a:rPr>
              <a:t>strategies:Retention</a:t>
            </a:r>
            <a:r>
              <a:rPr lang="en-IN" dirty="0">
                <a:solidFill>
                  <a:schemeClr val="bg2"/>
                </a:solidFill>
              </a:rPr>
              <a:t> campaigns with tailored offers to encourage them to </a:t>
            </a:r>
            <a:r>
              <a:rPr lang="en-IN" dirty="0" err="1">
                <a:solidFill>
                  <a:schemeClr val="bg2"/>
                </a:solidFill>
              </a:rPr>
              <a:t>stay.Improved</a:t>
            </a:r>
            <a:r>
              <a:rPr lang="en-IN" dirty="0">
                <a:solidFill>
                  <a:schemeClr val="bg2"/>
                </a:solidFill>
              </a:rPr>
              <a:t> customer support with quick resolution of </a:t>
            </a:r>
            <a:r>
              <a:rPr lang="en-IN" dirty="0" err="1">
                <a:solidFill>
                  <a:schemeClr val="bg2"/>
                </a:solidFill>
              </a:rPr>
              <a:t>issues.Monitoring</a:t>
            </a:r>
            <a:r>
              <a:rPr lang="en-IN" dirty="0">
                <a:solidFill>
                  <a:schemeClr val="bg2"/>
                </a:solidFill>
              </a:rPr>
              <a:t> high-risk customers for early signs of dissatisfaction.- Business </a:t>
            </a:r>
            <a:r>
              <a:rPr lang="en-IN" dirty="0" err="1">
                <a:solidFill>
                  <a:schemeClr val="bg2"/>
                </a:solidFill>
              </a:rPr>
              <a:t>Impact:By</a:t>
            </a:r>
            <a:r>
              <a:rPr lang="en-IN" dirty="0">
                <a:solidFill>
                  <a:schemeClr val="bg2"/>
                </a:solidFill>
              </a:rPr>
              <a:t> focusing on the identified churn drivers and risk scores, the company can reduce churn rates, improve customer satisfaction, and increase revenue through better customer retention.- Future </a:t>
            </a:r>
            <a:r>
              <a:rPr lang="en-IN" dirty="0" err="1">
                <a:solidFill>
                  <a:schemeClr val="bg2"/>
                </a:solidFill>
              </a:rPr>
              <a:t>Enhancements:Implementing</a:t>
            </a:r>
            <a:r>
              <a:rPr lang="en-IN" dirty="0">
                <a:solidFill>
                  <a:schemeClr val="bg2"/>
                </a:solidFill>
              </a:rPr>
              <a:t> real-time churn prediction to take immediate action on at-risk </a:t>
            </a:r>
            <a:r>
              <a:rPr lang="en-IN" dirty="0" err="1">
                <a:solidFill>
                  <a:schemeClr val="bg2"/>
                </a:solidFill>
              </a:rPr>
              <a:t>customers.Incorporating</a:t>
            </a:r>
            <a:r>
              <a:rPr lang="en-IN" dirty="0">
                <a:solidFill>
                  <a:schemeClr val="bg2"/>
                </a:solidFill>
              </a:rPr>
              <a:t> more advanced techniques, such as deep learning or ensemble models, to further enhance predictive </a:t>
            </a:r>
            <a:r>
              <a:rPr lang="en-IN" dirty="0" err="1">
                <a:solidFill>
                  <a:schemeClr val="bg2"/>
                </a:solidFill>
              </a:rPr>
              <a:t>accuracy.Expanding</a:t>
            </a:r>
            <a:r>
              <a:rPr lang="en-IN" dirty="0">
                <a:solidFill>
                  <a:schemeClr val="bg2"/>
                </a:solidFill>
              </a:rPr>
              <a:t> the dataset with additional customer </a:t>
            </a:r>
            <a:r>
              <a:rPr lang="en-IN" dirty="0" err="1">
                <a:solidFill>
                  <a:schemeClr val="bg2"/>
                </a:solidFill>
              </a:rPr>
              <a:t>behavior</a:t>
            </a:r>
            <a:r>
              <a:rPr lang="en-IN" dirty="0">
                <a:solidFill>
                  <a:schemeClr val="bg2"/>
                </a:solidFill>
              </a:rPr>
              <a:t> metrics for deeper </a:t>
            </a:r>
            <a:r>
              <a:rPr lang="en-IN" dirty="0" err="1">
                <a:solidFill>
                  <a:schemeClr val="bg2"/>
                </a:solidFill>
              </a:rPr>
              <a:t>insights.This</a:t>
            </a:r>
            <a:r>
              <a:rPr lang="en-IN" dirty="0">
                <a:solidFill>
                  <a:schemeClr val="bg2"/>
                </a:solidFill>
              </a:rPr>
              <a:t> project provides the company with a solid foundation for understanding customer </a:t>
            </a:r>
            <a:r>
              <a:rPr lang="en-IN" dirty="0" err="1">
                <a:solidFill>
                  <a:schemeClr val="bg2"/>
                </a:solidFill>
              </a:rPr>
              <a:t>behavior</a:t>
            </a:r>
            <a:r>
              <a:rPr lang="en-IN" dirty="0">
                <a:solidFill>
                  <a:schemeClr val="bg2"/>
                </a:solidFill>
              </a:rPr>
              <a:t> and implementing proactive measures to minimize churn.</a:t>
            </a:r>
          </a:p>
        </p:txBody>
      </p:sp>
    </p:spTree>
    <p:extLst>
      <p:ext uri="{BB962C8B-B14F-4D97-AF65-F5344CB8AC3E}">
        <p14:creationId xmlns:p14="http://schemas.microsoft.com/office/powerpoint/2010/main" val="2056844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328AD3-52F4-1530-1B03-BEEA5B461460}"/>
              </a:ext>
            </a:extLst>
          </p:cNvPr>
          <p:cNvSpPr txBox="1"/>
          <p:nvPr/>
        </p:nvSpPr>
        <p:spPr>
          <a:xfrm>
            <a:off x="6972302" y="208151"/>
            <a:ext cx="5219698" cy="6186309"/>
          </a:xfrm>
          <a:prstGeom prst="rect">
            <a:avLst/>
          </a:prstGeom>
          <a:noFill/>
        </p:spPr>
        <p:txBody>
          <a:bodyPr wrap="square">
            <a:spAutoFit/>
          </a:bodyPr>
          <a:lstStyle/>
          <a:p>
            <a:r>
              <a:rPr lang="en-IN" dirty="0">
                <a:solidFill>
                  <a:schemeClr val="bg2"/>
                </a:solidFill>
              </a:rPr>
              <a:t> </a:t>
            </a:r>
            <a:r>
              <a:rPr lang="en-US" dirty="0">
                <a:solidFill>
                  <a:schemeClr val="bg2"/>
                </a:solidFill>
              </a:rPr>
              <a:t>Churn </a:t>
            </a:r>
            <a:r>
              <a:rPr lang="en-US" dirty="0" err="1">
                <a:solidFill>
                  <a:schemeClr val="bg2"/>
                </a:solidFill>
              </a:rPr>
              <a:t>Drivers:Features</a:t>
            </a:r>
            <a:r>
              <a:rPr lang="en-US" dirty="0">
                <a:solidFill>
                  <a:schemeClr val="bg2"/>
                </a:solidFill>
              </a:rPr>
              <a:t> like customer service calls, international plan subscriptions, and call/usage patterns were influential in predicting </a:t>
            </a:r>
            <a:r>
              <a:rPr lang="en-US" dirty="0" err="1">
                <a:solidFill>
                  <a:schemeClr val="bg2"/>
                </a:solidFill>
              </a:rPr>
              <a:t>churn.Customers</a:t>
            </a:r>
            <a:r>
              <a:rPr lang="en-US" dirty="0">
                <a:solidFill>
                  <a:schemeClr val="bg2"/>
                </a:solidFill>
              </a:rPr>
              <a:t> with high customer service call volumes were more likely to churn.- Customer </a:t>
            </a:r>
            <a:r>
              <a:rPr lang="en-US" dirty="0" err="1">
                <a:solidFill>
                  <a:schemeClr val="bg2"/>
                </a:solidFill>
              </a:rPr>
              <a:t>Segmentation:Risk</a:t>
            </a:r>
            <a:r>
              <a:rPr lang="en-US" dirty="0">
                <a:solidFill>
                  <a:schemeClr val="bg2"/>
                </a:solidFill>
              </a:rPr>
              <a:t> scores allowed for identifying high-risk customers, enabling the company to target these customers with retention strategies.- Model </a:t>
            </a:r>
            <a:r>
              <a:rPr lang="en-US" dirty="0" err="1">
                <a:solidFill>
                  <a:schemeClr val="bg2"/>
                </a:solidFill>
              </a:rPr>
              <a:t>Limitations:The</a:t>
            </a:r>
            <a:r>
              <a:rPr lang="en-US" dirty="0">
                <a:solidFill>
                  <a:schemeClr val="bg2"/>
                </a:solidFill>
              </a:rPr>
              <a:t> model performed better in predicting non-churners than churners, reflecting a potential class imbalance </a:t>
            </a:r>
            <a:r>
              <a:rPr lang="en-US" dirty="0" err="1">
                <a:solidFill>
                  <a:schemeClr val="bg2"/>
                </a:solidFill>
              </a:rPr>
              <a:t>issue.The</a:t>
            </a:r>
            <a:r>
              <a:rPr lang="en-US" dirty="0">
                <a:solidFill>
                  <a:schemeClr val="bg2"/>
                </a:solidFill>
              </a:rPr>
              <a:t> recall for the "Churn" class (94%) indicates that some churners were misclassified as non-churners, leading to missed opportunities for </a:t>
            </a:r>
            <a:r>
              <a:rPr lang="en-US" dirty="0" err="1">
                <a:solidFill>
                  <a:schemeClr val="bg2"/>
                </a:solidFill>
              </a:rPr>
              <a:t>retention.Retention</a:t>
            </a:r>
            <a:r>
              <a:rPr lang="en-US" dirty="0">
                <a:solidFill>
                  <a:schemeClr val="bg2"/>
                </a:solidFill>
              </a:rPr>
              <a:t> </a:t>
            </a:r>
            <a:r>
              <a:rPr lang="en-US" dirty="0" err="1">
                <a:solidFill>
                  <a:schemeClr val="bg2"/>
                </a:solidFill>
              </a:rPr>
              <a:t>Strategies:High-risk</a:t>
            </a:r>
            <a:r>
              <a:rPr lang="en-US" dirty="0">
                <a:solidFill>
                  <a:schemeClr val="bg2"/>
                </a:solidFill>
              </a:rPr>
              <a:t> customers were identified based on churn risk scores. Proactive actions, such as personalized offers and improved customer service, can be implemented for these </a:t>
            </a:r>
            <a:r>
              <a:rPr lang="en-US" dirty="0" err="1">
                <a:solidFill>
                  <a:schemeClr val="bg2"/>
                </a:solidFill>
              </a:rPr>
              <a:t>customers.Business</a:t>
            </a:r>
            <a:r>
              <a:rPr lang="en-US" dirty="0">
                <a:solidFill>
                  <a:schemeClr val="bg2"/>
                </a:solidFill>
              </a:rPr>
              <a:t> </a:t>
            </a:r>
            <a:r>
              <a:rPr lang="en-US" dirty="0" err="1">
                <a:solidFill>
                  <a:schemeClr val="bg2"/>
                </a:solidFill>
              </a:rPr>
              <a:t>Value:By</a:t>
            </a:r>
            <a:r>
              <a:rPr lang="en-US" dirty="0">
                <a:solidFill>
                  <a:schemeClr val="bg2"/>
                </a:solidFill>
              </a:rPr>
              <a:t> addressing high-risk churners and focusing on key factors influencing churn, the company can reduce churn rates and improve customer satisfaction, directly impacting revenue.</a:t>
            </a:r>
            <a:endParaRPr lang="en-IN" dirty="0">
              <a:solidFill>
                <a:schemeClr val="bg2"/>
              </a:solidFill>
            </a:endParaRPr>
          </a:p>
        </p:txBody>
      </p:sp>
    </p:spTree>
    <p:extLst>
      <p:ext uri="{BB962C8B-B14F-4D97-AF65-F5344CB8AC3E}">
        <p14:creationId xmlns:p14="http://schemas.microsoft.com/office/powerpoint/2010/main" val="2946034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233143"/>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340790" y="6294329"/>
            <a:ext cx="4989628" cy="1756576"/>
          </a:xfrm>
        </p:spPr>
        <p:txBody>
          <a:bodyPr>
            <a:normAutofit/>
          </a:bodyPr>
          <a:lstStyle/>
          <a:p>
            <a:r>
              <a:rPr lang="en-US" dirty="0"/>
              <a:t>PTID-CDS-DEC-24-2291</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846132" y="1052700"/>
            <a:ext cx="4579970" cy="538038"/>
          </a:xfrm>
        </p:spPr>
        <p:txBody>
          <a:bodyPr/>
          <a:lstStyle/>
          <a:p>
            <a:r>
              <a:rPr lang="en-US" dirty="0"/>
              <a:t>Business Case: </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775687" y="2137950"/>
            <a:ext cx="9300830" cy="2872039"/>
          </a:xfrm>
        </p:spPr>
        <p:txBody>
          <a:bodyPr/>
          <a:lstStyle/>
          <a:p>
            <a:r>
              <a:rPr lang="en-US" dirty="0"/>
              <a:t>No-Churn Telecom is an established Telecom operator in Europe </a:t>
            </a:r>
          </a:p>
          <a:p>
            <a:r>
              <a:rPr lang="en-US" dirty="0"/>
              <a:t>with more than a decade in Business. Due to new players in the </a:t>
            </a:r>
          </a:p>
          <a:p>
            <a:r>
              <a:rPr lang="en-US" dirty="0"/>
              <a:t>market, telecom industry has become very competitive and </a:t>
            </a:r>
          </a:p>
          <a:p>
            <a:r>
              <a:rPr lang="en-US" dirty="0"/>
              <a:t>retaining customers becoming a challenge. </a:t>
            </a:r>
          </a:p>
          <a:p>
            <a:r>
              <a:rPr lang="en-US" dirty="0"/>
              <a:t>In spite of No-Churn initiatives of reducing tariffs and promoting </a:t>
            </a:r>
          </a:p>
          <a:p>
            <a:r>
              <a:rPr lang="en-US" dirty="0"/>
              <a:t>more offers, the churn rate ( percentage of customers migrating to </a:t>
            </a:r>
          </a:p>
          <a:p>
            <a:r>
              <a:rPr lang="en-US" dirty="0"/>
              <a:t>competitors) is well above 10%.</a:t>
            </a:r>
          </a:p>
          <a:p>
            <a:r>
              <a:rPr lang="en-US" dirty="0"/>
              <a:t>No-Churn wants to explore possibility of Machine Learning to help </a:t>
            </a:r>
          </a:p>
          <a:p>
            <a:r>
              <a:rPr lang="en-US" dirty="0"/>
              <a:t>with following use cases to retain competitive edge in the industry.</a:t>
            </a:r>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D065D-758E-D0B2-3451-6CFF103B4C92}"/>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D9E794EF-480C-E9BA-A788-79A9F4462815}"/>
              </a:ext>
            </a:extLst>
          </p:cNvPr>
          <p:cNvSpPr>
            <a:spLocks noGrp="1"/>
          </p:cNvSpPr>
          <p:nvPr>
            <p:ph type="title"/>
          </p:nvPr>
        </p:nvSpPr>
        <p:spPr>
          <a:xfrm>
            <a:off x="846132" y="1052700"/>
            <a:ext cx="4579970" cy="538038"/>
          </a:xfrm>
        </p:spPr>
        <p:txBody>
          <a:bodyPr/>
          <a:lstStyle/>
          <a:p>
            <a:r>
              <a:rPr lang="en-US" dirty="0"/>
              <a:t>Project goal: </a:t>
            </a:r>
          </a:p>
        </p:txBody>
      </p:sp>
      <p:sp>
        <p:nvSpPr>
          <p:cNvPr id="59" name="Text Placeholder 58">
            <a:extLst>
              <a:ext uri="{FF2B5EF4-FFF2-40B4-BE49-F238E27FC236}">
                <a16:creationId xmlns:a16="http://schemas.microsoft.com/office/drawing/2014/main" id="{0F0F4B9D-BFAC-3D63-21E3-70D51E3F19F1}"/>
              </a:ext>
            </a:extLst>
          </p:cNvPr>
          <p:cNvSpPr>
            <a:spLocks noGrp="1"/>
          </p:cNvSpPr>
          <p:nvPr>
            <p:ph type="body" sz="quarter" idx="12"/>
          </p:nvPr>
        </p:nvSpPr>
        <p:spPr>
          <a:xfrm>
            <a:off x="653161" y="1728661"/>
            <a:ext cx="7038277" cy="2872039"/>
          </a:xfrm>
        </p:spPr>
        <p:txBody>
          <a:bodyPr/>
          <a:lstStyle/>
          <a:p>
            <a:r>
              <a:rPr lang="en-US" dirty="0"/>
              <a:t>Help No-Churn with their use cases with ML</a:t>
            </a:r>
          </a:p>
          <a:p>
            <a:r>
              <a:rPr lang="en-US" dirty="0"/>
              <a:t>1. Understanding the variables that are influencing the customers </a:t>
            </a:r>
          </a:p>
          <a:p>
            <a:r>
              <a:rPr lang="en-US" dirty="0"/>
              <a:t>to migrate.</a:t>
            </a:r>
          </a:p>
          <a:p>
            <a:r>
              <a:rPr lang="en-US" dirty="0"/>
              <a:t>2. Creating Churn risk scores that can be indicative to drive </a:t>
            </a:r>
          </a:p>
          <a:p>
            <a:r>
              <a:rPr lang="en-US" dirty="0"/>
              <a:t>retention campaigns.</a:t>
            </a:r>
          </a:p>
          <a:p>
            <a:r>
              <a:rPr lang="en-US" dirty="0"/>
              <a:t>3. Introduce new predicting variable “CHURN-FLAG” with values </a:t>
            </a:r>
          </a:p>
          <a:p>
            <a:r>
              <a:rPr lang="en-US" dirty="0"/>
              <a:t>YES(1) or NO(0) so that email campaigns with lucrative offers </a:t>
            </a:r>
          </a:p>
          <a:p>
            <a:r>
              <a:rPr lang="en-US" dirty="0"/>
              <a:t>can be targeted to Churn YES customers help to identify possible CHURN-FLAG YES customers and provide </a:t>
            </a:r>
          </a:p>
          <a:p>
            <a:r>
              <a:rPr lang="en-US" dirty="0"/>
              <a:t>more attention in customer touch point areas, including customer </a:t>
            </a:r>
          </a:p>
          <a:p>
            <a:r>
              <a:rPr lang="en-US" dirty="0"/>
              <a:t>care support, request fulfilment, auto categorizing tickets as high </a:t>
            </a:r>
          </a:p>
          <a:p>
            <a:r>
              <a:rPr lang="en-US" dirty="0"/>
              <a:t>priority for quick resolutions any questions they may have etc.,</a:t>
            </a:r>
          </a:p>
        </p:txBody>
      </p:sp>
      <p:sp>
        <p:nvSpPr>
          <p:cNvPr id="11" name="Slide Number Placeholder 10">
            <a:extLst>
              <a:ext uri="{FF2B5EF4-FFF2-40B4-BE49-F238E27FC236}">
                <a16:creationId xmlns:a16="http://schemas.microsoft.com/office/drawing/2014/main" id="{61572BEB-AAA3-62E0-7E12-2A4A7DE134E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pic>
        <p:nvPicPr>
          <p:cNvPr id="5" name="Picture Placeholder 4">
            <a:extLst>
              <a:ext uri="{FF2B5EF4-FFF2-40B4-BE49-F238E27FC236}">
                <a16:creationId xmlns:a16="http://schemas.microsoft.com/office/drawing/2014/main" id="{F7B39D23-0C0A-52A9-5836-DE4A9FDCC686}"/>
              </a:ext>
            </a:extLst>
          </p:cNvPr>
          <p:cNvPicPr>
            <a:picLocks noGrp="1" noChangeAspect="1"/>
          </p:cNvPicPr>
          <p:nvPr>
            <p:ph type="pic" sz="quarter" idx="13"/>
          </p:nvPr>
        </p:nvPicPr>
        <p:blipFill>
          <a:blip r:embed="rId2"/>
          <a:srcRect l="24530" r="24530"/>
          <a:stretch>
            <a:fillRect/>
          </a:stretch>
        </p:blipFill>
        <p:spPr>
          <a:xfrm>
            <a:off x="7691438" y="1433513"/>
            <a:ext cx="3527425" cy="3462337"/>
          </a:xfrm>
        </p:spPr>
      </p:pic>
    </p:spTree>
    <p:extLst>
      <p:ext uri="{BB962C8B-B14F-4D97-AF65-F5344CB8AC3E}">
        <p14:creationId xmlns:p14="http://schemas.microsoft.com/office/powerpoint/2010/main" val="1499977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60E3-6281-0A21-15DF-2A055BE6AA3F}"/>
              </a:ext>
            </a:extLst>
          </p:cNvPr>
          <p:cNvSpPr>
            <a:spLocks noGrp="1"/>
          </p:cNvSpPr>
          <p:nvPr>
            <p:ph type="title"/>
          </p:nvPr>
        </p:nvSpPr>
        <p:spPr>
          <a:xfrm>
            <a:off x="4187069" y="695093"/>
            <a:ext cx="1465586" cy="667498"/>
          </a:xfrm>
        </p:spPr>
        <p:txBody>
          <a:bodyPr/>
          <a:lstStyle/>
          <a:p>
            <a:r>
              <a:rPr lang="en-IN" dirty="0"/>
              <a:t>DATA</a:t>
            </a:r>
          </a:p>
        </p:txBody>
      </p:sp>
      <p:sp>
        <p:nvSpPr>
          <p:cNvPr id="27" name="TextBox 26">
            <a:extLst>
              <a:ext uri="{FF2B5EF4-FFF2-40B4-BE49-F238E27FC236}">
                <a16:creationId xmlns:a16="http://schemas.microsoft.com/office/drawing/2014/main" id="{F6D92305-C9B5-A751-72A3-8B3EE1E16250}"/>
              </a:ext>
            </a:extLst>
          </p:cNvPr>
          <p:cNvSpPr txBox="1"/>
          <p:nvPr/>
        </p:nvSpPr>
        <p:spPr>
          <a:xfrm>
            <a:off x="3519054" y="2075293"/>
            <a:ext cx="7176655" cy="3108543"/>
          </a:xfrm>
          <a:prstGeom prst="rect">
            <a:avLst/>
          </a:prstGeom>
          <a:noFill/>
        </p:spPr>
        <p:txBody>
          <a:bodyPr wrap="square">
            <a:spAutoFit/>
          </a:bodyPr>
          <a:lstStyle/>
          <a:p>
            <a:r>
              <a:rPr lang="en-IN" sz="2800" dirty="0" err="1">
                <a:solidFill>
                  <a:srgbClr val="FF0000"/>
                </a:solidFill>
              </a:rPr>
              <a:t>DataBase</a:t>
            </a:r>
            <a:r>
              <a:rPr lang="en-IN" sz="2800" dirty="0">
                <a:solidFill>
                  <a:srgbClr val="FF0000"/>
                </a:solidFill>
              </a:rPr>
              <a:t> Details: </a:t>
            </a:r>
          </a:p>
          <a:p>
            <a:r>
              <a:rPr lang="en-IN" sz="2800" dirty="0">
                <a:solidFill>
                  <a:srgbClr val="FF0000"/>
                </a:solidFill>
              </a:rPr>
              <a:t>SQL database </a:t>
            </a:r>
          </a:p>
          <a:p>
            <a:r>
              <a:rPr lang="en-IN" sz="2800" dirty="0">
                <a:solidFill>
                  <a:srgbClr val="FF0000"/>
                </a:solidFill>
              </a:rPr>
              <a:t>DB Name: </a:t>
            </a:r>
            <a:r>
              <a:rPr lang="en-IN" sz="2800" dirty="0" err="1">
                <a:solidFill>
                  <a:srgbClr val="FF0000"/>
                </a:solidFill>
              </a:rPr>
              <a:t>project_telecom</a:t>
            </a:r>
            <a:endParaRPr lang="en-IN" sz="2800" dirty="0">
              <a:solidFill>
                <a:srgbClr val="FF0000"/>
              </a:solidFill>
            </a:endParaRPr>
          </a:p>
          <a:p>
            <a:r>
              <a:rPr lang="en-IN" sz="2800" dirty="0">
                <a:solidFill>
                  <a:srgbClr val="FF0000"/>
                </a:solidFill>
              </a:rPr>
              <a:t>Table Name: </a:t>
            </a:r>
            <a:r>
              <a:rPr lang="en-IN" sz="2800" dirty="0" err="1">
                <a:solidFill>
                  <a:srgbClr val="FF0000"/>
                </a:solidFill>
              </a:rPr>
              <a:t>telecom_churn_data</a:t>
            </a:r>
            <a:endParaRPr lang="en-IN" sz="2800" dirty="0">
              <a:solidFill>
                <a:srgbClr val="FF0000"/>
              </a:solidFill>
            </a:endParaRPr>
          </a:p>
          <a:p>
            <a:r>
              <a:rPr lang="en-IN" sz="2800" dirty="0">
                <a:solidFill>
                  <a:srgbClr val="FF0000"/>
                </a:solidFill>
              </a:rPr>
              <a:t>Host: 18.136.157.135</a:t>
            </a:r>
          </a:p>
          <a:p>
            <a:r>
              <a:rPr lang="en-IN" sz="2800" dirty="0">
                <a:solidFill>
                  <a:srgbClr val="FF0000"/>
                </a:solidFill>
              </a:rPr>
              <a:t>Username: dm_team3</a:t>
            </a:r>
          </a:p>
          <a:p>
            <a:r>
              <a:rPr lang="en-IN" sz="2800" dirty="0">
                <a:solidFill>
                  <a:srgbClr val="FF0000"/>
                </a:solidFill>
              </a:rPr>
              <a:t>Password: DM!$!Team!27@9!20&amp;</a:t>
            </a:r>
          </a:p>
        </p:txBody>
      </p:sp>
    </p:spTree>
    <p:extLst>
      <p:ext uri="{BB962C8B-B14F-4D97-AF65-F5344CB8AC3E}">
        <p14:creationId xmlns:p14="http://schemas.microsoft.com/office/powerpoint/2010/main" val="31095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823753" y="1223262"/>
            <a:ext cx="4719884" cy="580030"/>
          </a:xfrm>
        </p:spPr>
        <p:txBody>
          <a:bodyPr/>
          <a:lstStyle/>
          <a:p>
            <a:r>
              <a:rPr lang="en-US" dirty="0"/>
              <a:t>Meta Info of Data </a:t>
            </a:r>
          </a:p>
        </p:txBody>
      </p:sp>
      <p:sp>
        <p:nvSpPr>
          <p:cNvPr id="43" name="TextBox 42">
            <a:extLst>
              <a:ext uri="{FF2B5EF4-FFF2-40B4-BE49-F238E27FC236}">
                <a16:creationId xmlns:a16="http://schemas.microsoft.com/office/drawing/2014/main" id="{B6C17F8E-EB6F-14F7-BCF8-7CC23D3F8C80}"/>
              </a:ext>
            </a:extLst>
          </p:cNvPr>
          <p:cNvSpPr txBox="1"/>
          <p:nvPr/>
        </p:nvSpPr>
        <p:spPr>
          <a:xfrm>
            <a:off x="341746" y="1912202"/>
            <a:ext cx="3990109" cy="3970318"/>
          </a:xfrm>
          <a:prstGeom prst="rect">
            <a:avLst/>
          </a:prstGeom>
          <a:noFill/>
        </p:spPr>
        <p:txBody>
          <a:bodyPr wrap="square">
            <a:spAutoFit/>
          </a:bodyPr>
          <a:lstStyle/>
          <a:p>
            <a:r>
              <a:rPr lang="en-IN" sz="1800" dirty="0">
                <a:solidFill>
                  <a:schemeClr val="bg2"/>
                </a:solidFill>
                <a:effectLst/>
                <a:latin typeface="Courier New" panose="02070309020205020404" pitchFamily="49" charset="0"/>
              </a:rPr>
              <a:t>State </a:t>
            </a:r>
            <a:endParaRPr lang="en-IN" dirty="0">
              <a:solidFill>
                <a:schemeClr val="bg2"/>
              </a:solidFill>
            </a:endParaRPr>
          </a:p>
          <a:p>
            <a:r>
              <a:rPr lang="en-IN" sz="1800" dirty="0">
                <a:solidFill>
                  <a:schemeClr val="bg2"/>
                </a:solidFill>
                <a:effectLst/>
                <a:latin typeface="Courier New" panose="02070309020205020404" pitchFamily="49" charset="0"/>
              </a:rPr>
              <a:t>4617 non-null object </a:t>
            </a:r>
            <a:endParaRPr lang="en-IN" dirty="0">
              <a:solidFill>
                <a:schemeClr val="bg2"/>
              </a:solidFill>
            </a:endParaRPr>
          </a:p>
          <a:p>
            <a:r>
              <a:rPr lang="en-IN" sz="1800" dirty="0">
                <a:solidFill>
                  <a:schemeClr val="bg2"/>
                </a:solidFill>
                <a:effectLst/>
                <a:latin typeface="Courier New" panose="02070309020205020404" pitchFamily="49" charset="0"/>
              </a:rPr>
              <a:t>Account Length </a:t>
            </a:r>
            <a:endParaRPr lang="en-IN" dirty="0">
              <a:solidFill>
                <a:schemeClr val="bg2"/>
              </a:solidFill>
            </a:endParaRPr>
          </a:p>
          <a:p>
            <a:r>
              <a:rPr lang="en-IN" sz="1800" dirty="0">
                <a:solidFill>
                  <a:schemeClr val="bg2"/>
                </a:solidFill>
                <a:effectLst/>
                <a:latin typeface="Courier New" panose="02070309020205020404" pitchFamily="49" charset="0"/>
              </a:rPr>
              <a:t>4617 non-null int64 </a:t>
            </a:r>
            <a:endParaRPr lang="en-IN" dirty="0">
              <a:solidFill>
                <a:schemeClr val="bg2"/>
              </a:solidFill>
            </a:endParaRPr>
          </a:p>
          <a:p>
            <a:r>
              <a:rPr lang="en-IN" sz="1800" dirty="0">
                <a:solidFill>
                  <a:schemeClr val="bg2"/>
                </a:solidFill>
                <a:effectLst/>
                <a:latin typeface="Courier New" panose="02070309020205020404" pitchFamily="49" charset="0"/>
              </a:rPr>
              <a:t>Area Code </a:t>
            </a:r>
            <a:endParaRPr lang="en-IN" dirty="0">
              <a:solidFill>
                <a:schemeClr val="bg2"/>
              </a:solidFill>
            </a:endParaRPr>
          </a:p>
          <a:p>
            <a:r>
              <a:rPr lang="en-IN" sz="1800" dirty="0">
                <a:solidFill>
                  <a:schemeClr val="bg2"/>
                </a:solidFill>
                <a:effectLst/>
                <a:latin typeface="Courier New" panose="02070309020205020404" pitchFamily="49" charset="0"/>
              </a:rPr>
              <a:t>4617 non-null int64 </a:t>
            </a:r>
            <a:endParaRPr lang="en-IN" dirty="0">
              <a:solidFill>
                <a:schemeClr val="bg2"/>
              </a:solidFill>
            </a:endParaRPr>
          </a:p>
          <a:p>
            <a:r>
              <a:rPr lang="en-IN" sz="1800" dirty="0">
                <a:solidFill>
                  <a:schemeClr val="bg2"/>
                </a:solidFill>
                <a:effectLst/>
                <a:latin typeface="Courier New" panose="02070309020205020404" pitchFamily="49" charset="0"/>
              </a:rPr>
              <a:t>Phone</a:t>
            </a:r>
            <a:endParaRPr lang="en-IN" dirty="0">
              <a:solidFill>
                <a:schemeClr val="bg2"/>
              </a:solidFill>
            </a:endParaRPr>
          </a:p>
          <a:p>
            <a:r>
              <a:rPr lang="en-IN" sz="1800" dirty="0">
                <a:solidFill>
                  <a:schemeClr val="bg2"/>
                </a:solidFill>
                <a:effectLst/>
                <a:latin typeface="Courier New" panose="02070309020205020404" pitchFamily="49" charset="0"/>
              </a:rPr>
              <a:t>4617 non-null object </a:t>
            </a:r>
            <a:endParaRPr lang="en-IN" dirty="0">
              <a:solidFill>
                <a:schemeClr val="bg2"/>
              </a:solidFill>
            </a:endParaRPr>
          </a:p>
          <a:p>
            <a:r>
              <a:rPr lang="en-IN" sz="1800" dirty="0">
                <a:solidFill>
                  <a:schemeClr val="bg2"/>
                </a:solidFill>
                <a:effectLst/>
                <a:latin typeface="Courier New" panose="02070309020205020404" pitchFamily="49" charset="0"/>
              </a:rPr>
              <a:t>International Plan 4617 non-null object </a:t>
            </a:r>
            <a:endParaRPr lang="en-IN" dirty="0">
              <a:solidFill>
                <a:schemeClr val="bg2"/>
              </a:solidFill>
            </a:endParaRPr>
          </a:p>
          <a:p>
            <a:r>
              <a:rPr lang="en-IN" sz="1800" dirty="0" err="1">
                <a:solidFill>
                  <a:schemeClr val="bg2"/>
                </a:solidFill>
                <a:effectLst/>
                <a:latin typeface="Courier New" panose="02070309020205020404" pitchFamily="49" charset="0"/>
              </a:rPr>
              <a:t>VMail</a:t>
            </a:r>
            <a:r>
              <a:rPr lang="en-IN" sz="1800" dirty="0">
                <a:solidFill>
                  <a:schemeClr val="bg2"/>
                </a:solidFill>
                <a:effectLst/>
                <a:latin typeface="Courier New" panose="02070309020205020404" pitchFamily="49" charset="0"/>
              </a:rPr>
              <a:t> Plan </a:t>
            </a:r>
            <a:endParaRPr lang="en-IN" dirty="0">
              <a:solidFill>
                <a:schemeClr val="bg2"/>
              </a:solidFill>
            </a:endParaRPr>
          </a:p>
          <a:p>
            <a:r>
              <a:rPr lang="en-IN" sz="1800" dirty="0">
                <a:solidFill>
                  <a:schemeClr val="bg2"/>
                </a:solidFill>
                <a:effectLst/>
                <a:latin typeface="Courier New" panose="02070309020205020404" pitchFamily="49" charset="0"/>
              </a:rPr>
              <a:t>4617 non-null object </a:t>
            </a:r>
            <a:endParaRPr lang="en-IN" dirty="0">
              <a:solidFill>
                <a:schemeClr val="bg2"/>
              </a:solidFill>
            </a:endParaRPr>
          </a:p>
          <a:p>
            <a:r>
              <a:rPr lang="en-IN" sz="1800" dirty="0" err="1">
                <a:solidFill>
                  <a:schemeClr val="bg2"/>
                </a:solidFill>
                <a:effectLst/>
                <a:latin typeface="Courier New" panose="02070309020205020404" pitchFamily="49" charset="0"/>
              </a:rPr>
              <a:t>VMail</a:t>
            </a:r>
            <a:r>
              <a:rPr lang="en-IN" sz="1800" dirty="0">
                <a:solidFill>
                  <a:schemeClr val="bg2"/>
                </a:solidFill>
                <a:effectLst/>
                <a:latin typeface="Courier New" panose="02070309020205020404" pitchFamily="49" charset="0"/>
              </a:rPr>
              <a:t> Message </a:t>
            </a:r>
            <a:endParaRPr lang="en-IN" dirty="0">
              <a:solidFill>
                <a:schemeClr val="bg2"/>
              </a:solidFill>
            </a:endParaRPr>
          </a:p>
          <a:p>
            <a:r>
              <a:rPr lang="en-IN" sz="1800" dirty="0">
                <a:solidFill>
                  <a:schemeClr val="bg2"/>
                </a:solidFill>
                <a:effectLst/>
                <a:latin typeface="Courier New" panose="02070309020205020404" pitchFamily="49" charset="0"/>
              </a:rPr>
              <a:t>4617 non-null int64 </a:t>
            </a:r>
            <a:endParaRPr lang="en-IN" dirty="0">
              <a:solidFill>
                <a:schemeClr val="bg2"/>
              </a:solidFill>
            </a:endParaRPr>
          </a:p>
        </p:txBody>
      </p:sp>
      <p:sp>
        <p:nvSpPr>
          <p:cNvPr id="45" name="TextBox 44">
            <a:extLst>
              <a:ext uri="{FF2B5EF4-FFF2-40B4-BE49-F238E27FC236}">
                <a16:creationId xmlns:a16="http://schemas.microsoft.com/office/drawing/2014/main" id="{65B130EA-5FCA-8D83-B8D3-B0D18F3D36BF}"/>
              </a:ext>
            </a:extLst>
          </p:cNvPr>
          <p:cNvSpPr txBox="1"/>
          <p:nvPr/>
        </p:nvSpPr>
        <p:spPr>
          <a:xfrm>
            <a:off x="4174836" y="2066090"/>
            <a:ext cx="3214255" cy="3970318"/>
          </a:xfrm>
          <a:prstGeom prst="rect">
            <a:avLst/>
          </a:prstGeom>
          <a:noFill/>
        </p:spPr>
        <p:txBody>
          <a:bodyPr wrap="square">
            <a:spAutoFit/>
          </a:bodyPr>
          <a:lstStyle/>
          <a:p>
            <a:r>
              <a:rPr lang="en-IN" sz="1800" dirty="0">
                <a:solidFill>
                  <a:schemeClr val="bg2"/>
                </a:solidFill>
                <a:effectLst/>
                <a:latin typeface="Courier New" panose="02070309020205020404" pitchFamily="49" charset="0"/>
              </a:rPr>
              <a:t>Day Mins </a:t>
            </a:r>
            <a:endParaRPr lang="en-IN" dirty="0">
              <a:solidFill>
                <a:schemeClr val="bg2"/>
              </a:solidFill>
            </a:endParaRPr>
          </a:p>
          <a:p>
            <a:r>
              <a:rPr lang="en-IN" sz="1800" dirty="0">
                <a:solidFill>
                  <a:schemeClr val="bg2"/>
                </a:solidFill>
                <a:effectLst/>
                <a:latin typeface="Courier New" panose="02070309020205020404" pitchFamily="49" charset="0"/>
              </a:rPr>
              <a:t>4617 non-null float64 </a:t>
            </a:r>
            <a:endParaRPr lang="en-IN" dirty="0">
              <a:solidFill>
                <a:schemeClr val="bg2"/>
              </a:solidFill>
            </a:endParaRPr>
          </a:p>
          <a:p>
            <a:r>
              <a:rPr lang="en-IN" sz="1800" dirty="0">
                <a:solidFill>
                  <a:schemeClr val="bg2"/>
                </a:solidFill>
                <a:effectLst/>
                <a:latin typeface="Courier New" panose="02070309020205020404" pitchFamily="49" charset="0"/>
              </a:rPr>
              <a:t>Day Calls </a:t>
            </a:r>
            <a:endParaRPr lang="en-IN" dirty="0">
              <a:solidFill>
                <a:schemeClr val="bg2"/>
              </a:solidFill>
            </a:endParaRPr>
          </a:p>
          <a:p>
            <a:r>
              <a:rPr lang="en-IN" sz="1800" dirty="0">
                <a:solidFill>
                  <a:schemeClr val="bg2"/>
                </a:solidFill>
                <a:effectLst/>
                <a:latin typeface="Courier New" panose="02070309020205020404" pitchFamily="49" charset="0"/>
              </a:rPr>
              <a:t>4617 non-null int64 </a:t>
            </a:r>
            <a:endParaRPr lang="en-IN" dirty="0">
              <a:solidFill>
                <a:schemeClr val="bg2"/>
              </a:solidFill>
            </a:endParaRPr>
          </a:p>
          <a:p>
            <a:r>
              <a:rPr lang="en-IN" sz="1800" dirty="0">
                <a:solidFill>
                  <a:schemeClr val="bg2"/>
                </a:solidFill>
                <a:effectLst/>
                <a:latin typeface="Courier New" panose="02070309020205020404" pitchFamily="49" charset="0"/>
              </a:rPr>
              <a:t>Day Charge </a:t>
            </a:r>
            <a:endParaRPr lang="en-IN" dirty="0">
              <a:solidFill>
                <a:schemeClr val="bg2"/>
              </a:solidFill>
            </a:endParaRPr>
          </a:p>
          <a:p>
            <a:r>
              <a:rPr lang="en-IN" sz="1800" dirty="0">
                <a:solidFill>
                  <a:schemeClr val="bg2"/>
                </a:solidFill>
                <a:effectLst/>
                <a:latin typeface="Courier New" panose="02070309020205020404" pitchFamily="49" charset="0"/>
              </a:rPr>
              <a:t>4617 non-null float64 </a:t>
            </a:r>
            <a:endParaRPr lang="en-IN" dirty="0">
              <a:solidFill>
                <a:schemeClr val="bg2"/>
              </a:solidFill>
            </a:endParaRPr>
          </a:p>
          <a:p>
            <a:r>
              <a:rPr lang="en-IN" sz="1800" dirty="0">
                <a:solidFill>
                  <a:schemeClr val="bg2"/>
                </a:solidFill>
                <a:effectLst/>
                <a:latin typeface="Courier New" panose="02070309020205020404" pitchFamily="49" charset="0"/>
              </a:rPr>
              <a:t>Eve Mins </a:t>
            </a:r>
            <a:endParaRPr lang="en-IN" dirty="0">
              <a:solidFill>
                <a:schemeClr val="bg2"/>
              </a:solidFill>
            </a:endParaRPr>
          </a:p>
          <a:p>
            <a:r>
              <a:rPr lang="en-IN" sz="1800" dirty="0">
                <a:solidFill>
                  <a:schemeClr val="bg2"/>
                </a:solidFill>
                <a:effectLst/>
                <a:latin typeface="Courier New" panose="02070309020205020404" pitchFamily="49" charset="0"/>
              </a:rPr>
              <a:t>4617 non-null float64 </a:t>
            </a:r>
            <a:endParaRPr lang="en-IN" dirty="0">
              <a:solidFill>
                <a:schemeClr val="bg2"/>
              </a:solidFill>
            </a:endParaRPr>
          </a:p>
          <a:p>
            <a:r>
              <a:rPr lang="en-IN" sz="1800" dirty="0">
                <a:solidFill>
                  <a:schemeClr val="bg2"/>
                </a:solidFill>
                <a:effectLst/>
                <a:latin typeface="Courier New" panose="02070309020205020404" pitchFamily="49" charset="0"/>
              </a:rPr>
              <a:t>Eve Calls </a:t>
            </a:r>
            <a:endParaRPr lang="en-IN" dirty="0">
              <a:solidFill>
                <a:schemeClr val="bg2"/>
              </a:solidFill>
            </a:endParaRPr>
          </a:p>
          <a:p>
            <a:r>
              <a:rPr lang="en-IN" sz="1800" dirty="0">
                <a:solidFill>
                  <a:schemeClr val="bg2"/>
                </a:solidFill>
                <a:effectLst/>
                <a:latin typeface="Courier New" panose="02070309020205020404" pitchFamily="49" charset="0"/>
              </a:rPr>
              <a:t>4617 non-null int64 </a:t>
            </a:r>
            <a:endParaRPr lang="en-IN" dirty="0">
              <a:solidFill>
                <a:schemeClr val="bg2"/>
              </a:solidFill>
            </a:endParaRPr>
          </a:p>
          <a:p>
            <a:r>
              <a:rPr lang="en-IN" sz="1800" dirty="0">
                <a:solidFill>
                  <a:schemeClr val="bg2"/>
                </a:solidFill>
                <a:effectLst/>
                <a:latin typeface="Courier New" panose="02070309020205020404" pitchFamily="49" charset="0"/>
              </a:rPr>
              <a:t>Eve Charge </a:t>
            </a:r>
            <a:endParaRPr lang="en-IN" dirty="0">
              <a:solidFill>
                <a:schemeClr val="bg2"/>
              </a:solidFill>
            </a:endParaRPr>
          </a:p>
          <a:p>
            <a:r>
              <a:rPr lang="en-IN" sz="1800" dirty="0">
                <a:solidFill>
                  <a:schemeClr val="bg2"/>
                </a:solidFill>
                <a:effectLst/>
                <a:latin typeface="Courier New" panose="02070309020205020404" pitchFamily="49" charset="0"/>
              </a:rPr>
              <a:t>4617 non-null float64 </a:t>
            </a:r>
            <a:endParaRPr lang="en-IN" dirty="0">
              <a:solidFill>
                <a:schemeClr val="bg2"/>
              </a:solidFill>
            </a:endParaRPr>
          </a:p>
          <a:p>
            <a:r>
              <a:rPr lang="en-IN" sz="1800" dirty="0">
                <a:solidFill>
                  <a:schemeClr val="bg2"/>
                </a:solidFill>
                <a:effectLst/>
                <a:latin typeface="Courier New" panose="02070309020205020404" pitchFamily="49" charset="0"/>
              </a:rPr>
              <a:t>Night Mins </a:t>
            </a:r>
            <a:endParaRPr lang="en-IN" dirty="0">
              <a:solidFill>
                <a:schemeClr val="bg2"/>
              </a:solidFill>
            </a:endParaRPr>
          </a:p>
          <a:p>
            <a:r>
              <a:rPr lang="en-IN" sz="1800" dirty="0">
                <a:solidFill>
                  <a:schemeClr val="bg2"/>
                </a:solidFill>
                <a:effectLst/>
                <a:latin typeface="Courier New" panose="02070309020205020404" pitchFamily="49" charset="0"/>
              </a:rPr>
              <a:t>4617 non-null float64 </a:t>
            </a:r>
            <a:endParaRPr lang="en-IN" dirty="0">
              <a:solidFill>
                <a:schemeClr val="bg2"/>
              </a:solidFill>
            </a:endParaRPr>
          </a:p>
        </p:txBody>
      </p:sp>
      <p:sp>
        <p:nvSpPr>
          <p:cNvPr id="47" name="TextBox 46">
            <a:extLst>
              <a:ext uri="{FF2B5EF4-FFF2-40B4-BE49-F238E27FC236}">
                <a16:creationId xmlns:a16="http://schemas.microsoft.com/office/drawing/2014/main" id="{5F01BDB3-3456-54FF-396C-A54C4B68A21B}"/>
              </a:ext>
            </a:extLst>
          </p:cNvPr>
          <p:cNvSpPr txBox="1"/>
          <p:nvPr/>
        </p:nvSpPr>
        <p:spPr>
          <a:xfrm>
            <a:off x="7952509" y="2071230"/>
            <a:ext cx="3897745" cy="3970318"/>
          </a:xfrm>
          <a:prstGeom prst="rect">
            <a:avLst/>
          </a:prstGeom>
          <a:noFill/>
        </p:spPr>
        <p:txBody>
          <a:bodyPr wrap="square">
            <a:spAutoFit/>
          </a:bodyPr>
          <a:lstStyle/>
          <a:p>
            <a:r>
              <a:rPr lang="en-IN" sz="1800" dirty="0">
                <a:solidFill>
                  <a:schemeClr val="bg2"/>
                </a:solidFill>
                <a:effectLst/>
                <a:latin typeface="Courier New" panose="02070309020205020404" pitchFamily="49" charset="0"/>
              </a:rPr>
              <a:t>Night Calls </a:t>
            </a:r>
            <a:endParaRPr lang="en-IN" dirty="0">
              <a:solidFill>
                <a:schemeClr val="bg2"/>
              </a:solidFill>
            </a:endParaRPr>
          </a:p>
          <a:p>
            <a:r>
              <a:rPr lang="en-IN" sz="1800" dirty="0">
                <a:solidFill>
                  <a:schemeClr val="bg2"/>
                </a:solidFill>
                <a:effectLst/>
                <a:latin typeface="Courier New" panose="02070309020205020404" pitchFamily="49" charset="0"/>
              </a:rPr>
              <a:t>4617 non-null int64 </a:t>
            </a:r>
            <a:endParaRPr lang="en-IN" dirty="0">
              <a:solidFill>
                <a:schemeClr val="bg2"/>
              </a:solidFill>
            </a:endParaRPr>
          </a:p>
          <a:p>
            <a:r>
              <a:rPr lang="en-IN" sz="1800" dirty="0">
                <a:solidFill>
                  <a:schemeClr val="bg2"/>
                </a:solidFill>
                <a:effectLst/>
                <a:latin typeface="Courier New" panose="02070309020205020404" pitchFamily="49" charset="0"/>
              </a:rPr>
              <a:t>Night Charge </a:t>
            </a:r>
            <a:endParaRPr lang="en-IN" dirty="0">
              <a:solidFill>
                <a:schemeClr val="bg2"/>
              </a:solidFill>
            </a:endParaRPr>
          </a:p>
          <a:p>
            <a:r>
              <a:rPr lang="en-IN" sz="1800" dirty="0">
                <a:solidFill>
                  <a:schemeClr val="bg2"/>
                </a:solidFill>
                <a:effectLst/>
                <a:latin typeface="Courier New" panose="02070309020205020404" pitchFamily="49" charset="0"/>
              </a:rPr>
              <a:t>4617 non-null float64 </a:t>
            </a:r>
            <a:endParaRPr lang="en-IN" dirty="0">
              <a:solidFill>
                <a:schemeClr val="bg2"/>
              </a:solidFill>
            </a:endParaRPr>
          </a:p>
          <a:p>
            <a:r>
              <a:rPr lang="en-IN" sz="1800" dirty="0">
                <a:solidFill>
                  <a:schemeClr val="bg2"/>
                </a:solidFill>
                <a:effectLst/>
                <a:latin typeface="Courier New" panose="02070309020205020404" pitchFamily="49" charset="0"/>
              </a:rPr>
              <a:t>International Mins 4617 non-null float64 </a:t>
            </a:r>
            <a:endParaRPr lang="en-IN" dirty="0">
              <a:solidFill>
                <a:schemeClr val="bg2"/>
              </a:solidFill>
            </a:endParaRPr>
          </a:p>
          <a:p>
            <a:r>
              <a:rPr lang="en-IN" sz="1800" dirty="0">
                <a:solidFill>
                  <a:schemeClr val="bg2"/>
                </a:solidFill>
                <a:effectLst/>
                <a:latin typeface="Courier New" panose="02070309020205020404" pitchFamily="49" charset="0"/>
              </a:rPr>
              <a:t>International calls 4617 non-null int64 </a:t>
            </a:r>
            <a:endParaRPr lang="en-IN" dirty="0">
              <a:solidFill>
                <a:schemeClr val="bg2"/>
              </a:solidFill>
            </a:endParaRPr>
          </a:p>
          <a:p>
            <a:r>
              <a:rPr lang="en-IN" sz="1800" dirty="0">
                <a:solidFill>
                  <a:schemeClr val="bg2"/>
                </a:solidFill>
                <a:effectLst/>
                <a:latin typeface="Courier New" panose="02070309020205020404" pitchFamily="49" charset="0"/>
              </a:rPr>
              <a:t>International Charge 4617 non-null float64 </a:t>
            </a:r>
            <a:endParaRPr lang="en-IN" dirty="0">
              <a:solidFill>
                <a:schemeClr val="bg2"/>
              </a:solidFill>
            </a:endParaRPr>
          </a:p>
          <a:p>
            <a:r>
              <a:rPr lang="en-IN" sz="1800" dirty="0" err="1">
                <a:solidFill>
                  <a:schemeClr val="bg2"/>
                </a:solidFill>
                <a:effectLst/>
                <a:latin typeface="Courier New" panose="02070309020205020404" pitchFamily="49" charset="0"/>
              </a:rPr>
              <a:t>CustServ</a:t>
            </a:r>
            <a:r>
              <a:rPr lang="en-IN" sz="1800" dirty="0">
                <a:solidFill>
                  <a:schemeClr val="bg2"/>
                </a:solidFill>
                <a:effectLst/>
                <a:latin typeface="Courier New" panose="02070309020205020404" pitchFamily="49" charset="0"/>
              </a:rPr>
              <a:t> Calls </a:t>
            </a:r>
            <a:endParaRPr lang="en-IN" dirty="0">
              <a:solidFill>
                <a:schemeClr val="bg2"/>
              </a:solidFill>
            </a:endParaRPr>
          </a:p>
          <a:p>
            <a:r>
              <a:rPr lang="en-IN" sz="1800" dirty="0">
                <a:solidFill>
                  <a:schemeClr val="bg2"/>
                </a:solidFill>
                <a:effectLst/>
                <a:latin typeface="Courier New" panose="02070309020205020404" pitchFamily="49" charset="0"/>
              </a:rPr>
              <a:t>4617 non-null int64 </a:t>
            </a:r>
            <a:endParaRPr lang="en-IN" dirty="0">
              <a:solidFill>
                <a:schemeClr val="bg2"/>
              </a:solidFill>
            </a:endParaRPr>
          </a:p>
          <a:p>
            <a:r>
              <a:rPr lang="en-IN" sz="1800" dirty="0">
                <a:solidFill>
                  <a:schemeClr val="bg2"/>
                </a:solidFill>
                <a:effectLst/>
                <a:latin typeface="Courier New" panose="02070309020205020404" pitchFamily="49" charset="0"/>
              </a:rPr>
              <a:t>Churn</a:t>
            </a:r>
            <a:endParaRPr lang="en-IN" dirty="0">
              <a:solidFill>
                <a:schemeClr val="bg2"/>
              </a:solidFill>
            </a:endParaRPr>
          </a:p>
          <a:p>
            <a:r>
              <a:rPr lang="en-IN" sz="1800" dirty="0">
                <a:solidFill>
                  <a:schemeClr val="bg2"/>
                </a:solidFill>
                <a:effectLst/>
                <a:latin typeface="Courier New" panose="02070309020205020404" pitchFamily="49" charset="0"/>
              </a:rPr>
              <a:t>4617 non-null object</a:t>
            </a:r>
            <a:endParaRPr lang="en-IN" dirty="0">
              <a:solidFill>
                <a:schemeClr val="bg2"/>
              </a:solidFill>
            </a:endParaRPr>
          </a:p>
        </p:txBody>
      </p:sp>
    </p:spTree>
    <p:extLst>
      <p:ext uri="{BB962C8B-B14F-4D97-AF65-F5344CB8AC3E}">
        <p14:creationId xmlns:p14="http://schemas.microsoft.com/office/powerpoint/2010/main" val="2961106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1B8C6E-F3A5-40CC-FDD6-3149445164D9}"/>
              </a:ext>
            </a:extLst>
          </p:cNvPr>
          <p:cNvPicPr>
            <a:picLocks noChangeAspect="1"/>
          </p:cNvPicPr>
          <p:nvPr/>
        </p:nvPicPr>
        <p:blipFill>
          <a:blip r:embed="rId2"/>
          <a:stretch>
            <a:fillRect/>
          </a:stretch>
        </p:blipFill>
        <p:spPr>
          <a:xfrm>
            <a:off x="977080" y="673845"/>
            <a:ext cx="4337197" cy="6048822"/>
          </a:xfrm>
          <a:prstGeom prst="rect">
            <a:avLst/>
          </a:prstGeom>
        </p:spPr>
      </p:pic>
      <p:pic>
        <p:nvPicPr>
          <p:cNvPr id="11" name="Picture 10">
            <a:extLst>
              <a:ext uri="{FF2B5EF4-FFF2-40B4-BE49-F238E27FC236}">
                <a16:creationId xmlns:a16="http://schemas.microsoft.com/office/drawing/2014/main" id="{B4170EC4-4EE7-8E37-18B9-63C181A4A68D}"/>
              </a:ext>
            </a:extLst>
          </p:cNvPr>
          <p:cNvPicPr>
            <a:picLocks noChangeAspect="1"/>
          </p:cNvPicPr>
          <p:nvPr/>
        </p:nvPicPr>
        <p:blipFill>
          <a:blip r:embed="rId3"/>
          <a:stretch>
            <a:fillRect/>
          </a:stretch>
        </p:blipFill>
        <p:spPr>
          <a:xfrm>
            <a:off x="6096000" y="673845"/>
            <a:ext cx="5341099" cy="6048822"/>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3AF54D8-673A-7A9A-CCEB-0B9F925466D7}"/>
              </a:ext>
            </a:extLst>
          </p:cNvPr>
          <p:cNvPicPr>
            <a:picLocks noChangeAspect="1"/>
          </p:cNvPicPr>
          <p:nvPr/>
        </p:nvPicPr>
        <p:blipFill>
          <a:blip r:embed="rId2"/>
          <a:stretch>
            <a:fillRect/>
          </a:stretch>
        </p:blipFill>
        <p:spPr>
          <a:xfrm>
            <a:off x="24159" y="742782"/>
            <a:ext cx="3772161" cy="5372436"/>
          </a:xfrm>
          <a:prstGeom prst="rect">
            <a:avLst/>
          </a:prstGeom>
        </p:spPr>
      </p:pic>
      <p:pic>
        <p:nvPicPr>
          <p:cNvPr id="28" name="Picture 27">
            <a:extLst>
              <a:ext uri="{FF2B5EF4-FFF2-40B4-BE49-F238E27FC236}">
                <a16:creationId xmlns:a16="http://schemas.microsoft.com/office/drawing/2014/main" id="{9612C20E-8BC0-3F08-2950-27E5F21BD42F}"/>
              </a:ext>
            </a:extLst>
          </p:cNvPr>
          <p:cNvPicPr>
            <a:picLocks noChangeAspect="1"/>
          </p:cNvPicPr>
          <p:nvPr/>
        </p:nvPicPr>
        <p:blipFill>
          <a:blip r:embed="rId3"/>
          <a:stretch>
            <a:fillRect/>
          </a:stretch>
        </p:blipFill>
        <p:spPr>
          <a:xfrm>
            <a:off x="4013174" y="742783"/>
            <a:ext cx="3942955" cy="5372435"/>
          </a:xfrm>
          <a:prstGeom prst="rect">
            <a:avLst/>
          </a:prstGeom>
        </p:spPr>
      </p:pic>
      <p:pic>
        <p:nvPicPr>
          <p:cNvPr id="30" name="Picture 29">
            <a:extLst>
              <a:ext uri="{FF2B5EF4-FFF2-40B4-BE49-F238E27FC236}">
                <a16:creationId xmlns:a16="http://schemas.microsoft.com/office/drawing/2014/main" id="{2018A5EA-B9F8-8032-61A6-E83E915178EA}"/>
              </a:ext>
            </a:extLst>
          </p:cNvPr>
          <p:cNvPicPr>
            <a:picLocks noChangeAspect="1"/>
          </p:cNvPicPr>
          <p:nvPr/>
        </p:nvPicPr>
        <p:blipFill>
          <a:blip r:embed="rId4"/>
          <a:stretch>
            <a:fillRect/>
          </a:stretch>
        </p:blipFill>
        <p:spPr>
          <a:xfrm>
            <a:off x="8172983" y="742782"/>
            <a:ext cx="3775083" cy="5372435"/>
          </a:xfrm>
          <a:prstGeom prst="rect">
            <a:avLst/>
          </a:prstGeom>
        </p:spPr>
      </p:pic>
      <p:sp>
        <p:nvSpPr>
          <p:cNvPr id="31" name="Title 26">
            <a:extLst>
              <a:ext uri="{FF2B5EF4-FFF2-40B4-BE49-F238E27FC236}">
                <a16:creationId xmlns:a16="http://schemas.microsoft.com/office/drawing/2014/main" id="{736AF66B-A6B5-6887-0219-1D81A2B44FA4}"/>
              </a:ext>
            </a:extLst>
          </p:cNvPr>
          <p:cNvSpPr>
            <a:spLocks noGrp="1"/>
          </p:cNvSpPr>
          <p:nvPr>
            <p:ph type="title"/>
          </p:nvPr>
        </p:nvSpPr>
        <p:spPr>
          <a:xfrm>
            <a:off x="125369" y="106028"/>
            <a:ext cx="4579970" cy="538038"/>
          </a:xfrm>
        </p:spPr>
        <p:txBody>
          <a:bodyPr/>
          <a:lstStyle/>
          <a:p>
            <a:r>
              <a:rPr lang="en-US" dirty="0"/>
              <a:t>Count graph</a:t>
            </a:r>
          </a:p>
        </p:txBody>
      </p:sp>
    </p:spTree>
    <p:extLst>
      <p:ext uri="{BB962C8B-B14F-4D97-AF65-F5344CB8AC3E}">
        <p14:creationId xmlns:p14="http://schemas.microsoft.com/office/powerpoint/2010/main" val="2590226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C4DFEC5-5586-BA82-4654-DD9C34263370}"/>
              </a:ext>
            </a:extLst>
          </p:cNvPr>
          <p:cNvPicPr>
            <a:picLocks noChangeAspect="1"/>
          </p:cNvPicPr>
          <p:nvPr/>
        </p:nvPicPr>
        <p:blipFill>
          <a:blip r:embed="rId2"/>
          <a:stretch>
            <a:fillRect/>
          </a:stretch>
        </p:blipFill>
        <p:spPr>
          <a:xfrm>
            <a:off x="1451327" y="849854"/>
            <a:ext cx="9289345" cy="5815219"/>
          </a:xfrm>
          <a:prstGeom prst="rect">
            <a:avLst/>
          </a:prstGeom>
        </p:spPr>
      </p:pic>
      <p:sp>
        <p:nvSpPr>
          <p:cNvPr id="26" name="Title 26">
            <a:extLst>
              <a:ext uri="{FF2B5EF4-FFF2-40B4-BE49-F238E27FC236}">
                <a16:creationId xmlns:a16="http://schemas.microsoft.com/office/drawing/2014/main" id="{06311B0B-7C29-E969-9B17-2719DA04404E}"/>
              </a:ext>
            </a:extLst>
          </p:cNvPr>
          <p:cNvSpPr>
            <a:spLocks noGrp="1"/>
          </p:cNvSpPr>
          <p:nvPr>
            <p:ph type="title"/>
          </p:nvPr>
        </p:nvSpPr>
        <p:spPr>
          <a:xfrm>
            <a:off x="797147" y="192927"/>
            <a:ext cx="5913896" cy="538038"/>
          </a:xfrm>
        </p:spPr>
        <p:txBody>
          <a:bodyPr/>
          <a:lstStyle/>
          <a:p>
            <a:r>
              <a:rPr lang="en-US" dirty="0"/>
              <a:t>Churn correlation: </a:t>
            </a:r>
          </a:p>
        </p:txBody>
      </p:sp>
    </p:spTree>
    <p:extLst>
      <p:ext uri="{BB962C8B-B14F-4D97-AF65-F5344CB8AC3E}">
        <p14:creationId xmlns:p14="http://schemas.microsoft.com/office/powerpoint/2010/main" val="991594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23F597E-A32A-F2E7-707F-C42F60E9B419}"/>
              </a:ext>
            </a:extLst>
          </p:cNvPr>
          <p:cNvPicPr>
            <a:picLocks noChangeAspect="1"/>
          </p:cNvPicPr>
          <p:nvPr/>
        </p:nvPicPr>
        <p:blipFill>
          <a:blip r:embed="rId2"/>
          <a:stretch>
            <a:fillRect/>
          </a:stretch>
        </p:blipFill>
        <p:spPr>
          <a:xfrm>
            <a:off x="952448" y="412807"/>
            <a:ext cx="9923533" cy="6269054"/>
          </a:xfrm>
          <a:prstGeom prst="rect">
            <a:avLst/>
          </a:prstGeom>
        </p:spPr>
      </p:pic>
      <p:sp>
        <p:nvSpPr>
          <p:cNvPr id="14" name="Title 26">
            <a:extLst>
              <a:ext uri="{FF2B5EF4-FFF2-40B4-BE49-F238E27FC236}">
                <a16:creationId xmlns:a16="http://schemas.microsoft.com/office/drawing/2014/main" id="{12EA955E-B339-BBF6-48A4-D8F3A54DB7CB}"/>
              </a:ext>
            </a:extLst>
          </p:cNvPr>
          <p:cNvSpPr>
            <a:spLocks noGrp="1"/>
          </p:cNvSpPr>
          <p:nvPr>
            <p:ph type="title"/>
          </p:nvPr>
        </p:nvSpPr>
        <p:spPr>
          <a:xfrm>
            <a:off x="552218" y="0"/>
            <a:ext cx="6126168" cy="538038"/>
          </a:xfrm>
        </p:spPr>
        <p:txBody>
          <a:bodyPr/>
          <a:lstStyle/>
          <a:p>
            <a:r>
              <a:rPr lang="en-US" dirty="0"/>
              <a:t>Correlation heatmap: </a:t>
            </a:r>
          </a:p>
        </p:txBody>
      </p:sp>
    </p:spTree>
    <p:extLst>
      <p:ext uri="{BB962C8B-B14F-4D97-AF65-F5344CB8AC3E}">
        <p14:creationId xmlns:p14="http://schemas.microsoft.com/office/powerpoint/2010/main" val="4086334256"/>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30</TotalTime>
  <Words>857</Words>
  <Application>Microsoft Office PowerPoint</Application>
  <PresentationFormat>Widescreen</PresentationFormat>
  <Paragraphs>88</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Daytona Pro Light</vt:lpstr>
      <vt:lpstr>Arial</vt:lpstr>
      <vt:lpstr>Calibri</vt:lpstr>
      <vt:lpstr>Century Gothic Bold</vt:lpstr>
      <vt:lpstr>Courier New</vt:lpstr>
      <vt:lpstr>Office Theme</vt:lpstr>
      <vt:lpstr>Telecom – Churn Rate ML</vt:lpstr>
      <vt:lpstr>Business Case: </vt:lpstr>
      <vt:lpstr>Project goal: </vt:lpstr>
      <vt:lpstr>DATA</vt:lpstr>
      <vt:lpstr>Meta Info of Data </vt:lpstr>
      <vt:lpstr>PowerPoint Presentation</vt:lpstr>
      <vt:lpstr>Count graph</vt:lpstr>
      <vt:lpstr>Churn correlation: </vt:lpstr>
      <vt:lpstr>Correlation heatmap: </vt:lpstr>
      <vt:lpstr>ML MODELING</vt:lpstr>
      <vt:lpstr>Model accuracy train data: </vt:lpstr>
      <vt:lpstr>Random Forest Classifier: </vt:lpstr>
      <vt:lpstr>CHURN RISK SCORE </vt:lpstr>
      <vt:lpstr>DEPLOYMENT</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SALMAN FARIS</dc:creator>
  <cp:lastModifiedBy>SALMAN FARIS</cp:lastModifiedBy>
  <cp:revision>1</cp:revision>
  <dcterms:created xsi:type="dcterms:W3CDTF">2025-02-03T17:14:22Z</dcterms:created>
  <dcterms:modified xsi:type="dcterms:W3CDTF">2025-02-03T17:45:09Z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